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6" r:id="rId11"/>
    <p:sldId id="265" r:id="rId12"/>
    <p:sldId id="267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36"/>
    <a:srgbClr val="366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F579-C0EF-4797-91C2-CB6A383244D7}" type="datetimeFigureOut">
              <a:rPr lang="cs-CZ" smtClean="0"/>
              <a:t>21.07.2021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8A715-6AF5-46B1-9D91-0590A860A5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3425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F579-C0EF-4797-91C2-CB6A383244D7}" type="datetimeFigureOut">
              <a:rPr lang="cs-CZ" smtClean="0"/>
              <a:t>21.07.2021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8A715-6AF5-46B1-9D91-0590A860A5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979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F579-C0EF-4797-91C2-CB6A383244D7}" type="datetimeFigureOut">
              <a:rPr lang="cs-CZ" smtClean="0"/>
              <a:t>21.07.2021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8A715-6AF5-46B1-9D91-0590A860A5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684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F579-C0EF-4797-91C2-CB6A383244D7}" type="datetimeFigureOut">
              <a:rPr lang="cs-CZ" smtClean="0"/>
              <a:t>21.07.2021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8A715-6AF5-46B1-9D91-0590A860A5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484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F579-C0EF-4797-91C2-CB6A383244D7}" type="datetimeFigureOut">
              <a:rPr lang="cs-CZ" smtClean="0"/>
              <a:t>21.07.2021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8A715-6AF5-46B1-9D91-0590A860A5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2084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F579-C0EF-4797-91C2-CB6A383244D7}" type="datetimeFigureOut">
              <a:rPr lang="cs-CZ" smtClean="0"/>
              <a:t>21.07.2021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8A715-6AF5-46B1-9D91-0590A860A5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858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F579-C0EF-4797-91C2-CB6A383244D7}" type="datetimeFigureOut">
              <a:rPr lang="cs-CZ" smtClean="0"/>
              <a:t>21.07.2021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8A715-6AF5-46B1-9D91-0590A860A5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1284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F579-C0EF-4797-91C2-CB6A383244D7}" type="datetimeFigureOut">
              <a:rPr lang="cs-CZ" smtClean="0"/>
              <a:t>21.07.2021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8A715-6AF5-46B1-9D91-0590A860A5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250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F579-C0EF-4797-91C2-CB6A383244D7}" type="datetimeFigureOut">
              <a:rPr lang="cs-CZ" smtClean="0"/>
              <a:t>21.07.2021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8A715-6AF5-46B1-9D91-0590A860A5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3522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F579-C0EF-4797-91C2-CB6A383244D7}" type="datetimeFigureOut">
              <a:rPr lang="cs-CZ" smtClean="0"/>
              <a:t>21.07.2021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0A8A715-6AF5-46B1-9D91-0590A860A5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1738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F579-C0EF-4797-91C2-CB6A383244D7}" type="datetimeFigureOut">
              <a:rPr lang="cs-CZ" smtClean="0"/>
              <a:t>21.07.2021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8A715-6AF5-46B1-9D91-0590A860A5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7630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F579-C0EF-4797-91C2-CB6A383244D7}" type="datetimeFigureOut">
              <a:rPr lang="cs-CZ" smtClean="0"/>
              <a:t>21.07.2021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8A715-6AF5-46B1-9D91-0590A860A5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4396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F579-C0EF-4797-91C2-CB6A383244D7}" type="datetimeFigureOut">
              <a:rPr lang="cs-CZ" smtClean="0"/>
              <a:t>21.07.2021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8A715-6AF5-46B1-9D91-0590A860A5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3326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F579-C0EF-4797-91C2-CB6A383244D7}" type="datetimeFigureOut">
              <a:rPr lang="cs-CZ" smtClean="0"/>
              <a:t>21.07.2021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8A715-6AF5-46B1-9D91-0590A860A5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3842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F579-C0EF-4797-91C2-CB6A383244D7}" type="datetimeFigureOut">
              <a:rPr lang="cs-CZ" smtClean="0"/>
              <a:t>21.07.2021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8A715-6AF5-46B1-9D91-0590A860A5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075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F579-C0EF-4797-91C2-CB6A383244D7}" type="datetimeFigureOut">
              <a:rPr lang="cs-CZ" smtClean="0"/>
              <a:t>21.07.2021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8A715-6AF5-46B1-9D91-0590A860A5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175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F579-C0EF-4797-91C2-CB6A383244D7}" type="datetimeFigureOut">
              <a:rPr lang="cs-CZ" smtClean="0"/>
              <a:t>21.07.2021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8A715-6AF5-46B1-9D91-0590A860A5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022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F2F579-C0EF-4797-91C2-CB6A383244D7}" type="datetimeFigureOut">
              <a:rPr lang="cs-CZ" smtClean="0"/>
              <a:t>21.07.2021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A8A715-6AF5-46B1-9D91-0590A860A5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562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blackgrousecz.wordpress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260" y="562205"/>
            <a:ext cx="2110811" cy="68727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339474" y="2457872"/>
            <a:ext cx="8946435" cy="1046316"/>
          </a:xfrm>
        </p:spPr>
        <p:txBody>
          <a:bodyPr>
            <a:noAutofit/>
          </a:bodyPr>
          <a:lstStyle/>
          <a:p>
            <a:r>
              <a:rPr lang="cs-CZ" sz="2800" dirty="0"/>
              <a:t>Představení záměrů a aktivit řešených v rámci projektu </a:t>
            </a:r>
            <a:br>
              <a:rPr lang="cs-CZ" sz="2800" dirty="0"/>
            </a:br>
            <a:r>
              <a:rPr lang="cs-CZ" sz="2800" dirty="0"/>
              <a:t>„</a:t>
            </a:r>
            <a:r>
              <a:rPr lang="cs-CZ" sz="2800" i="1" dirty="0"/>
              <a:t>Management biotopů s výskytem tetřívka obecného v oblasti Doupovské hory</a:t>
            </a:r>
            <a:r>
              <a:rPr lang="cs-CZ" sz="2800" dirty="0"/>
              <a:t>“</a:t>
            </a:r>
            <a:endParaRPr lang="cs-CZ" sz="28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12692" y="5807670"/>
            <a:ext cx="4366053" cy="64255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b="1" dirty="0" smtClean="0"/>
              <a:t>Ing. Rostislav Linda</a:t>
            </a:r>
            <a:endParaRPr lang="cs-CZ" sz="2400" b="1" dirty="0"/>
          </a:p>
          <a:p>
            <a:endParaRPr lang="cs-CZ" sz="18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5477396" y="4241075"/>
            <a:ext cx="5808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dirty="0"/>
              <a:t>Projekt Norských fondů podpořený v rámci výzvy „</a:t>
            </a:r>
            <a:r>
              <a:rPr lang="cs-CZ" i="1" dirty="0" err="1"/>
              <a:t>Rondane</a:t>
            </a:r>
            <a:r>
              <a:rPr lang="cs-CZ" dirty="0"/>
              <a:t>“</a:t>
            </a:r>
          </a:p>
          <a:p>
            <a:pPr algn="r"/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5" b="33879"/>
          <a:stretch/>
        </p:blipFill>
        <p:spPr>
          <a:xfrm>
            <a:off x="2029122" y="418161"/>
            <a:ext cx="2911639" cy="97536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069" y="491206"/>
            <a:ext cx="1624644" cy="77603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8" t="33767" r="28211" b="31733"/>
          <a:stretch/>
        </p:blipFill>
        <p:spPr>
          <a:xfrm>
            <a:off x="9756260" y="452475"/>
            <a:ext cx="1529649" cy="90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2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45568" y="0"/>
            <a:ext cx="10159050" cy="121049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Teoretické schéma </a:t>
            </a:r>
            <a:br>
              <a:rPr lang="cs-CZ" dirty="0" smtClean="0"/>
            </a:br>
            <a:r>
              <a:rPr lang="cs-CZ" dirty="0" err="1" smtClean="0"/>
              <a:t>managementových</a:t>
            </a:r>
            <a:r>
              <a:rPr lang="cs-CZ" dirty="0" smtClean="0"/>
              <a:t> úprav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6149" y="1372327"/>
            <a:ext cx="5605684" cy="401465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299063" y="5386978"/>
            <a:ext cx="6609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/>
              <a:t>Příklad vhodného biotopu pro tetřívka – otevřené plochy pro tokaniště lemované řídkým lesním porostem. Na lokalitě je dostupná i vegetace poskytující potravu i úkryt. Převzato z publikace </a:t>
            </a:r>
            <a:r>
              <a:rPr lang="cs-CZ" dirty="0" err="1" smtClean="0"/>
              <a:t>Flousek</a:t>
            </a:r>
            <a:r>
              <a:rPr lang="cs-CZ" dirty="0" smtClean="0"/>
              <a:t> &amp; Volf (2012).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421188" y="1809991"/>
            <a:ext cx="33430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Ideální prostředí pro tetřívka je pak systém podobných lokalit (velikostně okolo 1 ha), kdy jednotlivé lokality jsou od sebe vzdáleny do 2 km.</a:t>
            </a:r>
          </a:p>
          <a:p>
            <a:endParaRPr lang="cs-CZ" dirty="0"/>
          </a:p>
          <a:p>
            <a:r>
              <a:rPr lang="cs-CZ" dirty="0" smtClean="0"/>
              <a:t>Pro mláďata je vhodná i přítomnost mokřadů, které poskytují dostatek hmyzu, jímž se mláďata v prvních týdnech života živí.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0891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62688" y="0"/>
            <a:ext cx="10018713" cy="1752599"/>
          </a:xfrm>
        </p:spPr>
        <p:txBody>
          <a:bodyPr/>
          <a:lstStyle/>
          <a:p>
            <a:r>
              <a:rPr lang="cs-CZ" dirty="0" smtClean="0"/>
              <a:t>Publicita projektu – realizované aktivity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75898" y="672736"/>
            <a:ext cx="10018713" cy="3124201"/>
          </a:xfrm>
        </p:spPr>
        <p:txBody>
          <a:bodyPr/>
          <a:lstStyle/>
          <a:p>
            <a:r>
              <a:rPr lang="cs-CZ" dirty="0" smtClean="0">
                <a:hlinkClick r:id="rId2"/>
              </a:rPr>
              <a:t>https://blackgrousecz.wordpress.com/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Billboard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463" y="2128031"/>
            <a:ext cx="8978537" cy="452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6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36562" y="2697480"/>
            <a:ext cx="10018713" cy="1752599"/>
          </a:xfrm>
        </p:spPr>
        <p:txBody>
          <a:bodyPr/>
          <a:lstStyle/>
          <a:p>
            <a:r>
              <a:rPr lang="cs-CZ" dirty="0" smtClean="0"/>
              <a:t>Prostor pro dotazy/návrhy/připomínky/ostatní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0999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Cíle projektu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984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94952" y="100182"/>
            <a:ext cx="10018713" cy="1752599"/>
          </a:xfrm>
        </p:spPr>
        <p:txBody>
          <a:bodyPr/>
          <a:lstStyle/>
          <a:p>
            <a:r>
              <a:rPr lang="cs-CZ" dirty="0" smtClean="0"/>
              <a:t>Cíl a účel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34016" y="1736059"/>
            <a:ext cx="10515600" cy="1353004"/>
          </a:xfrm>
        </p:spPr>
        <p:txBody>
          <a:bodyPr/>
          <a:lstStyle/>
          <a:p>
            <a:pPr marL="0" indent="0" algn="ctr">
              <a:buNone/>
            </a:pPr>
            <a:r>
              <a:rPr lang="cs-CZ" b="1" i="1" dirty="0" smtClean="0"/>
              <a:t>Cílem projektu je podpora a stabilizace zbytkové populace tetřívka v zájmové oblasti Doupovských hor. Podpora bude realizována prostřednictvím mozaikovitého otevření zarůstajících biotopů…</a:t>
            </a:r>
            <a:endParaRPr lang="cs-CZ" b="1" i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3121475" y="3649673"/>
            <a:ext cx="11204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Monitoring</a:t>
            </a:r>
            <a:endParaRPr lang="cs-CZ" sz="1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241909" y="3656394"/>
            <a:ext cx="2004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Predační experimenty</a:t>
            </a:r>
            <a:endParaRPr lang="cs-CZ" sz="1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292711" y="3649673"/>
            <a:ext cx="1438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Návrh opatření</a:t>
            </a:r>
            <a:endParaRPr lang="cs-CZ" sz="1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7730925" y="3649673"/>
            <a:ext cx="2742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Provedení části terénních prací</a:t>
            </a:r>
            <a:endParaRPr lang="cs-CZ" sz="16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907062" y="55725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2023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1907062" y="461444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2022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907062" y="365639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2021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121475" y="4611685"/>
            <a:ext cx="11204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Monitoring</a:t>
            </a:r>
            <a:endParaRPr lang="cs-CZ" sz="16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241909" y="4616177"/>
            <a:ext cx="2004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Predační experimenty</a:t>
            </a:r>
            <a:endParaRPr lang="cs-CZ" sz="16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246304" y="4605996"/>
            <a:ext cx="30782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Evaluace (úpravy návrhu opatření)</a:t>
            </a:r>
            <a:endParaRPr lang="cs-CZ" sz="16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9324583" y="4604799"/>
            <a:ext cx="2391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Provedení zbytku </a:t>
            </a:r>
            <a:r>
              <a:rPr lang="cs-CZ" sz="1600" dirty="0" err="1" smtClean="0"/>
              <a:t>ter</a:t>
            </a:r>
            <a:r>
              <a:rPr lang="cs-CZ" sz="1600" dirty="0" smtClean="0"/>
              <a:t>. prací</a:t>
            </a:r>
            <a:endParaRPr lang="cs-CZ" sz="16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121474" y="5572500"/>
            <a:ext cx="11204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Monitoring</a:t>
            </a:r>
            <a:endParaRPr lang="cs-CZ" sz="16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246304" y="5575960"/>
            <a:ext cx="37529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Celková evaluace </a:t>
            </a:r>
            <a:r>
              <a:rPr lang="cs-CZ" sz="1600" dirty="0" err="1" smtClean="0"/>
              <a:t>managementových</a:t>
            </a:r>
            <a:r>
              <a:rPr lang="cs-CZ" sz="1600" dirty="0" smtClean="0"/>
              <a:t> úprav</a:t>
            </a:r>
            <a:endParaRPr lang="cs-CZ" sz="16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4241909" y="5570898"/>
            <a:ext cx="2004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Predační experimenty</a:t>
            </a:r>
            <a:endParaRPr lang="cs-CZ" sz="160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6246304" y="3649673"/>
            <a:ext cx="0" cy="376053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3344268" y="3304440"/>
            <a:ext cx="817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IV. – V.</a:t>
            </a:r>
            <a:endParaRPr lang="cs-CZ" b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4825904" y="3303992"/>
            <a:ext cx="900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IV. – VI.</a:t>
            </a:r>
            <a:endParaRPr lang="cs-CZ" b="1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6504308" y="3303992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VI. – VIII.</a:t>
            </a:r>
            <a:endParaRPr lang="cs-CZ" b="1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8533150" y="3303992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IX. – X.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38608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Stručný harmonogram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 smtClean="0"/>
              <a:t>duben až květen 2021: </a:t>
            </a:r>
            <a:r>
              <a:rPr lang="cs-CZ" dirty="0" smtClean="0"/>
              <a:t>monitoring početnosti a výskytu tetřívka obecného, monitoring bude realizován také na jaře v letech 2022 a 2023.</a:t>
            </a:r>
          </a:p>
          <a:p>
            <a:endParaRPr lang="cs-CZ" dirty="0" smtClean="0"/>
          </a:p>
          <a:p>
            <a:r>
              <a:rPr lang="cs-CZ" b="1" dirty="0" smtClean="0"/>
              <a:t>duben až červen 2021, 2022 a 2023:</a:t>
            </a:r>
            <a:r>
              <a:rPr lang="cs-CZ" dirty="0" smtClean="0"/>
              <a:t> realizace predačních experimentů - monitoring predátorů umělých hnízd pomocí </a:t>
            </a:r>
            <a:r>
              <a:rPr lang="cs-CZ" dirty="0" err="1" smtClean="0"/>
              <a:t>fotopastí</a:t>
            </a:r>
            <a:r>
              <a:rPr lang="cs-CZ" dirty="0" smtClean="0"/>
              <a:t>, stanovení predačního tlaku, vyhodnocení efektivity provedených úprav biotopů (před a po </a:t>
            </a:r>
            <a:r>
              <a:rPr lang="cs-CZ" dirty="0" err="1" smtClean="0"/>
              <a:t>managementových</a:t>
            </a:r>
            <a:r>
              <a:rPr lang="cs-CZ" dirty="0" smtClean="0"/>
              <a:t> opatřeních).</a:t>
            </a:r>
          </a:p>
          <a:p>
            <a:endParaRPr lang="cs-CZ" dirty="0" smtClean="0"/>
          </a:p>
          <a:p>
            <a:r>
              <a:rPr lang="cs-CZ" b="1" dirty="0" smtClean="0"/>
              <a:t>září až listopad 2021 a 2022: </a:t>
            </a:r>
            <a:r>
              <a:rPr lang="cs-CZ" dirty="0" smtClean="0"/>
              <a:t>realizace úpravy biotopů odstraněním </a:t>
            </a:r>
            <a:r>
              <a:rPr lang="cs-CZ" dirty="0" err="1" smtClean="0"/>
              <a:t>sukcesní</a:t>
            </a:r>
            <a:r>
              <a:rPr lang="cs-CZ" dirty="0" smtClean="0"/>
              <a:t> vegetace.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055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Ostatní aktivity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Workshopy:</a:t>
            </a:r>
          </a:p>
          <a:p>
            <a:pPr lvl="1"/>
            <a:r>
              <a:rPr lang="cs-CZ" b="1" dirty="0" smtClean="0"/>
              <a:t>22. 7. 2021 </a:t>
            </a:r>
            <a:r>
              <a:rPr lang="cs-CZ" dirty="0" smtClean="0"/>
              <a:t>– Téma: možnosti ochrany tetřívka, návrh </a:t>
            </a:r>
            <a:r>
              <a:rPr lang="cs-CZ" dirty="0" err="1" smtClean="0"/>
              <a:t>managementových</a:t>
            </a:r>
            <a:r>
              <a:rPr lang="cs-CZ" dirty="0" smtClean="0"/>
              <a:t> úprav, představení zahraničních zkušeností, vývoj populace tetřívka v Doupovských horách, …</a:t>
            </a:r>
          </a:p>
          <a:p>
            <a:pPr lvl="1"/>
            <a:r>
              <a:rPr lang="cs-CZ" b="1" dirty="0" smtClean="0"/>
              <a:t>Na konci řešení projektu: </a:t>
            </a:r>
            <a:r>
              <a:rPr lang="cs-CZ" dirty="0" smtClean="0"/>
              <a:t>Vyhodnocení efektivity provedených opatření, zhodnocení projektu, možné aktivity do budoucna, navazující projekty, …</a:t>
            </a:r>
          </a:p>
          <a:p>
            <a:pPr marL="457200" lvl="1" indent="0">
              <a:buNone/>
            </a:pPr>
            <a:endParaRPr lang="cs-CZ" dirty="0" smtClean="0"/>
          </a:p>
          <a:p>
            <a:r>
              <a:rPr lang="cs-CZ" dirty="0" smtClean="0"/>
              <a:t>Publicita projektu:</a:t>
            </a:r>
          </a:p>
          <a:p>
            <a:pPr lvl="1"/>
            <a:r>
              <a:rPr lang="cs-CZ" dirty="0" smtClean="0"/>
              <a:t>Webové stránky</a:t>
            </a:r>
          </a:p>
          <a:p>
            <a:pPr lvl="1"/>
            <a:r>
              <a:rPr lang="cs-CZ" dirty="0" smtClean="0"/>
              <a:t>Billboard, propagační materiály, pamětní deska aj.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664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19146" y="0"/>
            <a:ext cx="10018713" cy="1752599"/>
          </a:xfrm>
        </p:spPr>
        <p:txBody>
          <a:bodyPr/>
          <a:lstStyle/>
          <a:p>
            <a:r>
              <a:rPr lang="cs-CZ" dirty="0" smtClean="0"/>
              <a:t>Zájmové území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084" y="1538589"/>
            <a:ext cx="7088716" cy="5012000"/>
          </a:xfrm>
        </p:spPr>
      </p:pic>
      <p:sp>
        <p:nvSpPr>
          <p:cNvPr id="5" name="TextovéPole 4"/>
          <p:cNvSpPr txBox="1"/>
          <p:nvPr/>
        </p:nvSpPr>
        <p:spPr>
          <a:xfrm>
            <a:off x="1159858" y="4023360"/>
            <a:ext cx="2956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PLOCHA 1 - p. č. 1621; 117 ha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159858" y="3587119"/>
            <a:ext cx="2252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k. </a:t>
            </a:r>
            <a:r>
              <a:rPr lang="cs-CZ" dirty="0" err="1" smtClean="0"/>
              <a:t>ú.</a:t>
            </a:r>
            <a:r>
              <a:rPr lang="cs-CZ" dirty="0" smtClean="0"/>
              <a:t> </a:t>
            </a:r>
            <a:r>
              <a:rPr lang="cs-CZ" dirty="0" err="1" smtClean="0"/>
              <a:t>Bražec</a:t>
            </a:r>
            <a:r>
              <a:rPr lang="cs-CZ" dirty="0" smtClean="0"/>
              <a:t> u Hradiště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159858" y="4459601"/>
            <a:ext cx="2838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PLOCHA 2 - p. č. 1622; 57 ha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073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Realizované aktivity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6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Dosud provedené aktivity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Monitoring tetřívka</a:t>
            </a:r>
          </a:p>
          <a:p>
            <a:pPr lvl="1"/>
            <a:r>
              <a:rPr lang="cs-CZ" dirty="0" smtClean="0"/>
              <a:t>pochůzky během období toku</a:t>
            </a:r>
          </a:p>
          <a:p>
            <a:pPr lvl="1"/>
            <a:r>
              <a:rPr lang="cs-CZ" dirty="0" smtClean="0"/>
              <a:t>viz předchozí prezentace (Bc. </a:t>
            </a:r>
            <a:r>
              <a:rPr lang="cs-CZ" dirty="0" err="1" smtClean="0"/>
              <a:t>Tejrovský</a:t>
            </a:r>
            <a:r>
              <a:rPr lang="cs-CZ" dirty="0" smtClean="0"/>
              <a:t>)</a:t>
            </a:r>
          </a:p>
          <a:p>
            <a:pPr marL="457200" lvl="1" indent="0">
              <a:buNone/>
            </a:pPr>
            <a:endParaRPr lang="cs-CZ" dirty="0" smtClean="0"/>
          </a:p>
          <a:p>
            <a:r>
              <a:rPr lang="cs-CZ" dirty="0" smtClean="0"/>
              <a:t>Predační experimenty</a:t>
            </a:r>
          </a:p>
          <a:p>
            <a:pPr lvl="1"/>
            <a:r>
              <a:rPr lang="cs-CZ" dirty="0" smtClean="0"/>
              <a:t>záznam predátorů pomocí </a:t>
            </a:r>
            <a:r>
              <a:rPr lang="cs-CZ" dirty="0" err="1" smtClean="0"/>
              <a:t>fotopastí</a:t>
            </a:r>
            <a:r>
              <a:rPr lang="cs-CZ" dirty="0" smtClean="0"/>
              <a:t> na umělém hnízdě</a:t>
            </a:r>
          </a:p>
          <a:p>
            <a:pPr lvl="1"/>
            <a:r>
              <a:rPr lang="cs-CZ" dirty="0" smtClean="0"/>
              <a:t>použita bažantí vejce</a:t>
            </a:r>
          </a:p>
          <a:p>
            <a:pPr lvl="1"/>
            <a:r>
              <a:rPr lang="cs-CZ" dirty="0" smtClean="0"/>
              <a:t>více informací viz následující prezentace (Ing. Hambálková)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852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09" y="43537"/>
            <a:ext cx="10018713" cy="1752599"/>
          </a:xfrm>
        </p:spPr>
        <p:txBody>
          <a:bodyPr/>
          <a:lstStyle/>
          <a:p>
            <a:r>
              <a:rPr lang="cs-CZ" dirty="0" smtClean="0"/>
              <a:t>Následující aktivity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Detailní monitoring zájmových ploch</a:t>
            </a:r>
          </a:p>
          <a:p>
            <a:r>
              <a:rPr lang="cs-CZ" dirty="0" smtClean="0"/>
              <a:t>Návrh </a:t>
            </a:r>
            <a:r>
              <a:rPr lang="cs-CZ" dirty="0" err="1" smtClean="0"/>
              <a:t>managementových</a:t>
            </a:r>
            <a:r>
              <a:rPr lang="cs-CZ" dirty="0" smtClean="0"/>
              <a:t> opatření </a:t>
            </a:r>
          </a:p>
          <a:p>
            <a:r>
              <a:rPr lang="cs-CZ" dirty="0" smtClean="0"/>
              <a:t>Provedení navržených úprav (podzim 2021)</a:t>
            </a:r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242" y="1300248"/>
            <a:ext cx="8875665" cy="5106000"/>
          </a:xfrm>
          <a:prstGeom prst="rect">
            <a:avLst/>
          </a:prstGeom>
        </p:spPr>
      </p:pic>
      <p:sp>
        <p:nvSpPr>
          <p:cNvPr id="5" name="Zaoblený obdélník 4"/>
          <p:cNvSpPr/>
          <p:nvPr/>
        </p:nvSpPr>
        <p:spPr>
          <a:xfrm>
            <a:off x="5567883" y="3882490"/>
            <a:ext cx="1118938" cy="1124911"/>
          </a:xfrm>
          <a:prstGeom prst="roundRect">
            <a:avLst/>
          </a:prstGeom>
          <a:noFill/>
          <a:ln w="66675">
            <a:solidFill>
              <a:srgbClr val="FFC000">
                <a:alpha val="9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9608304" y="4954267"/>
            <a:ext cx="581527" cy="1263316"/>
          </a:xfrm>
          <a:prstGeom prst="roundRect">
            <a:avLst/>
          </a:prstGeom>
          <a:noFill/>
          <a:ln w="66675">
            <a:solidFill>
              <a:srgbClr val="FFFF00">
                <a:alpha val="9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9070890" y="3988185"/>
            <a:ext cx="356938" cy="721894"/>
          </a:xfrm>
          <a:prstGeom prst="roundRect">
            <a:avLst/>
          </a:prstGeom>
          <a:noFill/>
          <a:ln w="66675">
            <a:solidFill>
              <a:srgbClr val="FF0000">
                <a:alpha val="9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6454210" y="3043122"/>
            <a:ext cx="465222" cy="704431"/>
          </a:xfrm>
          <a:prstGeom prst="roundRect">
            <a:avLst/>
          </a:prstGeom>
          <a:noFill/>
          <a:ln w="66675">
            <a:solidFill>
              <a:srgbClr val="002060">
                <a:alpha val="9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Plus 8"/>
          <p:cNvSpPr/>
          <p:nvPr/>
        </p:nvSpPr>
        <p:spPr>
          <a:xfrm>
            <a:off x="6297799" y="2904759"/>
            <a:ext cx="312821" cy="276726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Plus 10"/>
          <p:cNvSpPr/>
          <p:nvPr/>
        </p:nvSpPr>
        <p:spPr>
          <a:xfrm>
            <a:off x="6279025" y="3623224"/>
            <a:ext cx="312821" cy="276726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Plus 11"/>
          <p:cNvSpPr/>
          <p:nvPr/>
        </p:nvSpPr>
        <p:spPr>
          <a:xfrm>
            <a:off x="6767032" y="3601461"/>
            <a:ext cx="312821" cy="276726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Plus 12"/>
          <p:cNvSpPr/>
          <p:nvPr/>
        </p:nvSpPr>
        <p:spPr>
          <a:xfrm>
            <a:off x="6741148" y="2899951"/>
            <a:ext cx="312821" cy="276726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2543138" y="2315718"/>
            <a:ext cx="391107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GPS souřadnice + vytyčení v terénu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0351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Vlastní 1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007836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alax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</TotalTime>
  <Words>459</Words>
  <Application>Microsoft Office PowerPoint</Application>
  <PresentationFormat>Širokoúhlá obrazovka</PresentationFormat>
  <Paragraphs>68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Arial</vt:lpstr>
      <vt:lpstr>Calibri</vt:lpstr>
      <vt:lpstr>Paralaxa</vt:lpstr>
      <vt:lpstr>Představení záměrů a aktivit řešených v rámci projektu  „Management biotopů s výskytem tetřívka obecného v oblasti Doupovské hory“</vt:lpstr>
      <vt:lpstr>Cíle projektu</vt:lpstr>
      <vt:lpstr>Cíl a účel projektu</vt:lpstr>
      <vt:lpstr>Stručný harmonogram projektu</vt:lpstr>
      <vt:lpstr>Ostatní aktivity projektu</vt:lpstr>
      <vt:lpstr>Zájmové území</vt:lpstr>
      <vt:lpstr>Realizované aktivity</vt:lpstr>
      <vt:lpstr>Dosud provedené aktivity</vt:lpstr>
      <vt:lpstr>Následující aktivity</vt:lpstr>
      <vt:lpstr>Teoretické schéma  managementových úprav</vt:lpstr>
      <vt:lpstr>Publicita projektu – realizované aktivity</vt:lpstr>
      <vt:lpstr>Prostor pro dotazy/návrhy/připomínky/ostatní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Rezac</dc:creator>
  <cp:lastModifiedBy>Linda Rostislav</cp:lastModifiedBy>
  <cp:revision>42</cp:revision>
  <dcterms:created xsi:type="dcterms:W3CDTF">2016-06-08T08:12:26Z</dcterms:created>
  <dcterms:modified xsi:type="dcterms:W3CDTF">2021-07-21T17:09:12Z</dcterms:modified>
</cp:coreProperties>
</file>